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7010400" cy="9296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PT Serif" panose="020A0603040505020204" pitchFamily="18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ource Sans Pro SemiBold" panose="020B06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1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I+TKDOoRM9Ithx1Pr6bh79St3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24" y="80"/>
      </p:cViewPr>
      <p:guideLst>
        <p:guide orient="horz" pos="2160"/>
        <p:guide pos="3840"/>
        <p:guide pos="73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customschemas.google.com/relationships/presentationmetadata" Target="meta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Tracey</a:t>
            </a: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ef5d78b4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13eef5d78b4_5_1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3eef5d78b4_5_1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eef5d78b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3eef5d78b4_0_4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293" name="Google Shape;293;g13eef5d78b4_0_4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305" name="Google Shape;3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Jeanette</a:t>
            </a:r>
            <a:endParaRPr/>
          </a:p>
        </p:txBody>
      </p:sp>
      <p:sp>
        <p:nvSpPr>
          <p:cNvPr id="314" name="Google Shape;314;p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9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eef5d78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3eef5d78b4_0_2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329" name="Google Shape;329;g13eef5d78b4_0_2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338" name="Google Shape;338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177" name="Google Shape;1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eef5d78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13eef5d78b4_0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213" name="Google Shape;213;g13eef5d78b4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eef5d78b4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3eef5d78b4_5_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3eef5d78b4_5_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eef5d78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13eef5d78b4_0_1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232" name="Google Shape;232;g13eef5d78b4_0_1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eef5d78b4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3eef5d78b4_1_3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253" name="Google Shape;253;g13eef5d78b4_1_3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fdeee1e7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3fdeee1e7d_3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266" name="Google Shape;266;g13fdeee1e7d_3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273" name="Google Shape;273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2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7298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248" y="5988105"/>
            <a:ext cx="2604948" cy="580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0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bg>
      <p:bgPr>
        <a:solidFill>
          <a:srgbClr val="BFE4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1"/>
          </p:nvPr>
        </p:nvSpPr>
        <p:spPr>
          <a:xfrm>
            <a:off x="327000" y="1697046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2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solidFill>
          <a:schemeClr val="accen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8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8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/>
          <p:nvPr/>
        </p:nvSpPr>
        <p:spPr>
          <a:xfrm>
            <a:off x="0" y="0"/>
            <a:ext cx="12200239" cy="6858000"/>
          </a:xfrm>
          <a:prstGeom prst="rect">
            <a:avLst/>
          </a:prstGeom>
          <a:solidFill>
            <a:srgbClr val="A9D4FE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9"/>
          <p:cNvSpPr/>
          <p:nvPr/>
        </p:nvSpPr>
        <p:spPr>
          <a:xfrm>
            <a:off x="-8239" y="5725297"/>
            <a:ext cx="12200239" cy="113270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9"/>
          <p:cNvSpPr txBox="1">
            <a:spLocks noGrp="1"/>
          </p:cNvSpPr>
          <p:nvPr>
            <p:ph type="ctrTitle"/>
          </p:nvPr>
        </p:nvSpPr>
        <p:spPr>
          <a:xfrm>
            <a:off x="341868" y="1770694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341868" y="1356295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9" name="Google Shape;9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670" y="6124872"/>
            <a:ext cx="1384113" cy="415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9"/>
          <p:cNvGrpSpPr/>
          <p:nvPr/>
        </p:nvGrpSpPr>
        <p:grpSpPr>
          <a:xfrm>
            <a:off x="432486" y="6116925"/>
            <a:ext cx="1873603" cy="415350"/>
            <a:chOff x="432486" y="6131005"/>
            <a:chExt cx="1873603" cy="415350"/>
          </a:xfrm>
        </p:grpSpPr>
        <p:pic>
          <p:nvPicPr>
            <p:cNvPr id="101" name="Google Shape;10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2486" y="6131005"/>
              <a:ext cx="1873603" cy="41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9"/>
            <p:cNvPicPr preferRelativeResize="0"/>
            <p:nvPr/>
          </p:nvPicPr>
          <p:blipFill rotWithShape="1">
            <a:blip r:embed="rId4">
              <a:alphaModFix/>
            </a:blip>
            <a:srcRect l="25279" r="50096"/>
            <a:stretch/>
          </p:blipFill>
          <p:spPr>
            <a:xfrm>
              <a:off x="906162" y="6131005"/>
              <a:ext cx="461320" cy="41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39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9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0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0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0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2">
            <a:alphaModFix/>
          </a:blip>
          <a:srcRect l="-1" r="14401" b="144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4FE">
              <a:alpha val="6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1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1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" name="Google Shape;11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41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41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2" name="Google Shape;122;p41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4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25" name="Google Shape;125;p42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t="515" r="4391" b="63627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9D4FE">
                <a:alpha val="4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" name="Google Shape;12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2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2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0" name="Google Shape;13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2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42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42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rgbClr val="C6F6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9411732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solidFill>
          <a:srgbClr val="BFE4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6"/>
          <p:cNvSpPr txBox="1">
            <a:spLocks noGrp="1"/>
          </p:cNvSpPr>
          <p:nvPr>
            <p:ph type="ctrTitle"/>
          </p:nvPr>
        </p:nvSpPr>
        <p:spPr>
          <a:xfrm>
            <a:off x="2465171" y="276769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1"/>
          </p:nvPr>
        </p:nvSpPr>
        <p:spPr>
          <a:xfrm>
            <a:off x="3972696" y="235329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6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6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body" idx="1"/>
          </p:nvPr>
        </p:nvSpPr>
        <p:spPr>
          <a:xfrm>
            <a:off x="419100" y="1364578"/>
            <a:ext cx="262825" cy="71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 b="1" i="0">
                <a:solidFill>
                  <a:schemeClr val="accen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2"/>
          </p:nvPr>
        </p:nvSpPr>
        <p:spPr>
          <a:xfrm>
            <a:off x="852488" y="1364578"/>
            <a:ext cx="3278187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7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5382228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7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4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8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8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8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48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48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8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9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6311212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9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9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9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49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2"/>
          <p:cNvSpPr/>
          <p:nvPr/>
        </p:nvSpPr>
        <p:spPr>
          <a:xfrm>
            <a:off x="6096000" y="0"/>
            <a:ext cx="6104239" cy="6858000"/>
          </a:xfrm>
          <a:prstGeom prst="rect">
            <a:avLst/>
          </a:prstGeom>
          <a:solidFill>
            <a:srgbClr val="BFE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2"/>
          <p:cNvSpPr txBox="1">
            <a:spLocks noGrp="1"/>
          </p:cNvSpPr>
          <p:nvPr>
            <p:ph type="title"/>
          </p:nvPr>
        </p:nvSpPr>
        <p:spPr>
          <a:xfrm>
            <a:off x="320246" y="2270681"/>
            <a:ext cx="5273246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479"/>
              </a:buClr>
              <a:buSzPts val="3600"/>
              <a:buFont typeface="PT Serif"/>
              <a:buNone/>
              <a:defRPr>
                <a:solidFill>
                  <a:srgbClr val="0144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2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52"/>
          <p:cNvSpPr txBox="1">
            <a:spLocks noGrp="1"/>
          </p:cNvSpPr>
          <p:nvPr>
            <p:ph type="body" idx="1"/>
          </p:nvPr>
        </p:nvSpPr>
        <p:spPr>
          <a:xfrm>
            <a:off x="320246" y="3618898"/>
            <a:ext cx="5273246" cy="17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1"/>
          </p:nvPr>
        </p:nvSpPr>
        <p:spPr>
          <a:xfrm>
            <a:off x="320246" y="1253331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solidFill>
          <a:srgbClr val="014479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erif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3"/>
          <p:cNvSpPr>
            <a:spLocks noGrp="1"/>
          </p:cNvSpPr>
          <p:nvPr>
            <p:ph type="pic" idx="2"/>
          </p:nvPr>
        </p:nvSpPr>
        <p:spPr>
          <a:xfrm>
            <a:off x="5600700" y="99218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3"/>
          <p:cNvSpPr txBox="1">
            <a:spLocks noGrp="1"/>
          </p:cNvSpPr>
          <p:nvPr>
            <p:ph type="body" idx="1"/>
          </p:nvPr>
        </p:nvSpPr>
        <p:spPr>
          <a:xfrm>
            <a:off x="331788" y="242808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erif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4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4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4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0"/>
          <p:cNvSpPr txBox="1">
            <a:spLocks noGrp="1"/>
          </p:cNvSpPr>
          <p:nvPr>
            <p:ph type="title"/>
          </p:nvPr>
        </p:nvSpPr>
        <p:spPr>
          <a:xfrm>
            <a:off x="302632" y="3725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31037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 sz="3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310376" y="1825625"/>
            <a:ext cx="114625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64">
          <p15:clr>
            <a:srgbClr val="F26B43"/>
          </p15:clr>
        </p15:guide>
        <p15:guide id="3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pyHDVboYt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hyperlink" Target="http://www.youtube.com/watch?v=BpyHDVboYt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ketch.com/s/1f2a2fbd-8d48-47c6-8e95-b26d5259a211/prototype/a/2BA4EE6C-B179-45B6-B951-499B96099C49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github.com/department-of-veterans-affairs/va.gov-team/blob/master/products/health-care/1095b-tax-form/product/Business%20Owner%20Brief%2029JUL/1095-B%20Post-MVP%20Paperless%20Designs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>
            <a:spLocks noGrp="1"/>
          </p:cNvSpPr>
          <p:nvPr>
            <p:ph type="ctrTitle"/>
          </p:nvPr>
        </p:nvSpPr>
        <p:spPr>
          <a:xfrm>
            <a:off x="303125" y="2358325"/>
            <a:ext cx="114699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1095</a:t>
            </a:r>
            <a:r>
              <a:rPr lang="en-US"/>
              <a:t>-B Business Owner Brief</a:t>
            </a:r>
            <a:endParaRPr/>
          </a:p>
        </p:txBody>
      </p:sp>
      <p:sp>
        <p:nvSpPr>
          <p:cNvPr id="174" name="Google Shape;174;p1"/>
          <p:cNvSpPr txBox="1">
            <a:spLocks noGrp="1"/>
          </p:cNvSpPr>
          <p:nvPr>
            <p:ph type="subTitle" idx="1"/>
          </p:nvPr>
        </p:nvSpPr>
        <p:spPr>
          <a:xfrm>
            <a:off x="341868" y="3625768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TUESDAY, AUGUST 16TH, 2022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eef5d78b4_5_12"/>
          <p:cNvSpPr txBox="1">
            <a:spLocks noGrp="1"/>
          </p:cNvSpPr>
          <p:nvPr>
            <p:ph type="ctrTitle"/>
          </p:nvPr>
        </p:nvSpPr>
        <p:spPr>
          <a:xfrm>
            <a:off x="341867" y="2612711"/>
            <a:ext cx="8577161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Opt-in to Paperless Delivery of 1095-B</a:t>
            </a:r>
            <a:endParaRPr/>
          </a:p>
        </p:txBody>
      </p:sp>
      <p:sp>
        <p:nvSpPr>
          <p:cNvPr id="288" name="Google Shape;288;g13eef5d78b4_5_12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BUSINESS OWNER BRIEF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g13eef5d78b4_5_1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eef5d78b4_0_42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Paperless delivery</a:t>
            </a:r>
            <a:endParaRPr/>
          </a:p>
        </p:txBody>
      </p:sp>
      <p:sp>
        <p:nvSpPr>
          <p:cNvPr id="296" name="Google Shape;296;g13eef5d78b4_0_4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97" name="Google Shape;297;g13eef5d78b4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0374" y="712645"/>
            <a:ext cx="2164595" cy="54327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8" name="Google Shape;298;g13eef5d78b4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6700" y="3257504"/>
            <a:ext cx="5469825" cy="1534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sp>
        <p:nvSpPr>
          <p:cNvPr id="299" name="Google Shape;299;g13eef5d78b4_0_42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Post-MVP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3eef5d78b4_0_42"/>
          <p:cNvSpPr txBox="1"/>
          <p:nvPr/>
        </p:nvSpPr>
        <p:spPr>
          <a:xfrm>
            <a:off x="312800" y="1523198"/>
            <a:ext cx="4436100" cy="48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82600" marR="0" lvl="0" indent="-32305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75000"/>
              <a:buFont typeface="Century Gothic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IRS approved method of delivery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marR="0" lvl="0" indent="-32305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75000"/>
              <a:buFont typeface="Century Gothic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page will direct Veterans to sign up for paperless delivery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marR="0" lvl="0" indent="-32305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75000"/>
              <a:buFont typeface="Century Gothic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Veterans may choose paperless delivery in their VA.gov profile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marR="0" lvl="0" indent="-32305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75000"/>
              <a:buFont typeface="Century Gothic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Delivery preference will be stored in VA.gov Profile then shared with HEC’s Enrollment System to omit those forms from printing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1" name="Google Shape;301;g13eef5d78b4_0_42"/>
          <p:cNvCxnSpPr>
            <a:stCxn id="302" idx="1"/>
          </p:cNvCxnSpPr>
          <p:nvPr/>
        </p:nvCxnSpPr>
        <p:spPr>
          <a:xfrm flipH="1">
            <a:off x="7627357" y="2449286"/>
            <a:ext cx="2184300" cy="7440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g13eef5d78b4_0_42"/>
          <p:cNvSpPr/>
          <p:nvPr/>
        </p:nvSpPr>
        <p:spPr>
          <a:xfrm>
            <a:off x="9811657" y="2220686"/>
            <a:ext cx="1552489" cy="4572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Prioritization from HEC for development to begin for the </a:t>
            </a: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November Enrollment System release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Once ES begins work, VA Profile and My VA will begin their work to align on a 2022 release.</a:t>
            </a:r>
            <a:endParaRPr/>
          </a:p>
          <a:p>
            <a:pPr marL="4572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entury Gothic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Approval from Legal, HEC and VA.gov for release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579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</a:pPr>
            <a:endParaRPr/>
          </a:p>
        </p:txBody>
      </p:sp>
      <p:sp>
        <p:nvSpPr>
          <p:cNvPr id="308" name="Google Shape;308;p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/>
              <a:t>Paperless delivery next steps</a:t>
            </a:r>
            <a:endParaRPr/>
          </a:p>
        </p:txBody>
      </p:sp>
      <p:pic>
        <p:nvPicPr>
          <p:cNvPr id="310" name="Google Shape;31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526" y="1035481"/>
            <a:ext cx="4096490" cy="5503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317" name="Google Shape;317;p8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8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324" name="Google Shape;324;p9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BUSINESS OWNER BRIEF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9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eef5d78b4_0_22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How it works</a:t>
            </a:r>
            <a:endParaRPr/>
          </a:p>
        </p:txBody>
      </p:sp>
      <p:sp>
        <p:nvSpPr>
          <p:cNvPr id="332" name="Google Shape;332;g13eef5d78b4_0_2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33" name="Google Shape;333;g13eef5d78b4_0_22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Link to video, “How it works.”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4" name="Google Shape;334;g13eef5d78b4_0_22" title="1095-B radio downloads functionality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9284" y="1205339"/>
            <a:ext cx="5933431" cy="444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51819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Incident response plan</a:t>
            </a:r>
            <a:endParaRPr sz="3600"/>
          </a:p>
        </p:txBody>
      </p:sp>
      <p:sp>
        <p:nvSpPr>
          <p:cNvPr id="341" name="Google Shape;341;p5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42" name="Google Shape;342;p5"/>
          <p:cNvSpPr txBox="1"/>
          <p:nvPr/>
        </p:nvSpPr>
        <p:spPr>
          <a:xfrm>
            <a:off x="8917360" y="6408650"/>
            <a:ext cx="27234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3" name="Google Shape;343;p5" descr="Widget taken down mess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6425" y="2209800"/>
            <a:ext cx="7623175" cy="197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4409583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T Serif"/>
              <a:buNone/>
            </a:pPr>
            <a:r>
              <a:rPr lang="en-US" sz="3600">
                <a:latin typeface="PT Serif"/>
                <a:ea typeface="PT Serif"/>
                <a:cs typeface="PT Serif"/>
                <a:sym typeface="PT Serif"/>
              </a:rPr>
              <a:t>G</a:t>
            </a:r>
            <a:r>
              <a:rPr lang="en-US" sz="3600"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et to know the team</a:t>
            </a:r>
            <a:endParaRPr sz="3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0" name="Google Shape;180;p55"/>
          <p:cNvSpPr txBox="1">
            <a:spLocks noGrp="1"/>
          </p:cNvSpPr>
          <p:nvPr>
            <p:ph type="body" idx="4294967295"/>
          </p:nvPr>
        </p:nvSpPr>
        <p:spPr>
          <a:xfrm>
            <a:off x="676656" y="1679588"/>
            <a:ext cx="160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-US" sz="1600">
                <a:solidFill>
                  <a:schemeClr val="accent2"/>
                </a:solidFill>
              </a:rPr>
              <a:t>Business Sponsor</a:t>
            </a:r>
            <a:endParaRPr/>
          </a:p>
        </p:txBody>
      </p:sp>
      <p:sp>
        <p:nvSpPr>
          <p:cNvPr id="181" name="Google Shape;181;p5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Google Shape;182;p55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sz="1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5"/>
          <p:cNvSpPr txBox="1"/>
          <p:nvPr/>
        </p:nvSpPr>
        <p:spPr>
          <a:xfrm>
            <a:off x="5394960" y="1124955"/>
            <a:ext cx="73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</a:t>
            </a:r>
            <a:endParaRPr sz="105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55"/>
          <p:cNvSpPr txBox="1"/>
          <p:nvPr/>
        </p:nvSpPr>
        <p:spPr>
          <a:xfrm>
            <a:off x="5385816" y="4560725"/>
            <a:ext cx="9210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ENGINEERING</a:t>
            </a:r>
            <a:endParaRPr sz="105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55"/>
          <p:cNvSpPr txBox="1"/>
          <p:nvPr/>
        </p:nvSpPr>
        <p:spPr>
          <a:xfrm>
            <a:off x="5394960" y="2886204"/>
            <a:ext cx="65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DESIGN</a:t>
            </a:r>
            <a:endParaRPr sz="105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6" name="Google Shape;186;p55"/>
          <p:cNvPicPr preferRelativeResize="0"/>
          <p:nvPr/>
        </p:nvPicPr>
        <p:blipFill rotWithShape="1">
          <a:blip r:embed="rId3">
            <a:alphaModFix/>
          </a:blip>
          <a:srcRect t="11610" b="16390"/>
          <a:stretch/>
        </p:blipFill>
        <p:spPr>
          <a:xfrm>
            <a:off x="10163784" y="1372195"/>
            <a:ext cx="891768" cy="89176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070" y="3055510"/>
            <a:ext cx="900063" cy="90006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" name="Google Shape;188;p55"/>
          <p:cNvSpPr txBox="1"/>
          <p:nvPr/>
        </p:nvSpPr>
        <p:spPr>
          <a:xfrm>
            <a:off x="10168128" y="2368296"/>
            <a:ext cx="1323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Tami Corson</a:t>
            </a:r>
            <a:endParaRPr sz="9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North Carolina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Clinical SME / Scrum</a:t>
            </a:r>
            <a:r>
              <a:rPr lang="en-US" sz="7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7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55"/>
          <p:cNvSpPr txBox="1"/>
          <p:nvPr/>
        </p:nvSpPr>
        <p:spPr>
          <a:xfrm>
            <a:off x="10163784" y="3998882"/>
            <a:ext cx="13788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Carolyn Williams</a:t>
            </a:r>
            <a:br>
              <a:rPr lang="en-US" sz="9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Chicago, IL</a:t>
            </a:r>
            <a:br>
              <a:rPr lang="en-US" sz="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 Designer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55"/>
          <p:cNvSpPr txBox="1"/>
          <p:nvPr/>
        </p:nvSpPr>
        <p:spPr>
          <a:xfrm>
            <a:off x="7792070" y="4061350"/>
            <a:ext cx="1323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Carl Dickerson</a:t>
            </a:r>
            <a:br>
              <a:rPr lang="en-US" sz="9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Atlanta, GA</a:t>
            </a:r>
            <a:b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Strategist 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55"/>
          <p:cNvSpPr txBox="1"/>
          <p:nvPr/>
        </p:nvSpPr>
        <p:spPr>
          <a:xfrm>
            <a:off x="5396342" y="4061350"/>
            <a:ext cx="12261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Thomas McCue </a:t>
            </a:r>
            <a:br>
              <a:rPr lang="en-US" sz="9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Oak Park, IL</a:t>
            </a:r>
            <a:b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Principal Designer Director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55"/>
          <p:cNvSpPr txBox="1"/>
          <p:nvPr/>
        </p:nvSpPr>
        <p:spPr>
          <a:xfrm>
            <a:off x="5393625" y="2370885"/>
            <a:ext cx="12261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Munish Sikka</a:t>
            </a:r>
            <a:endParaRPr sz="9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Washington DC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Lead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p55"/>
          <p:cNvPicPr preferRelativeResize="0"/>
          <p:nvPr/>
        </p:nvPicPr>
        <p:blipFill rotWithShape="1">
          <a:blip r:embed="rId5">
            <a:alphaModFix/>
          </a:blip>
          <a:srcRect l="14184" t="16337" r="8959" b="12605"/>
          <a:stretch/>
        </p:blipFill>
        <p:spPr>
          <a:xfrm>
            <a:off x="5394832" y="1361852"/>
            <a:ext cx="891768" cy="896112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4" name="Google Shape;194;p55"/>
          <p:cNvSpPr txBox="1"/>
          <p:nvPr/>
        </p:nvSpPr>
        <p:spPr>
          <a:xfrm>
            <a:off x="5394960" y="5781909"/>
            <a:ext cx="1518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Shashank Khandelwal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Rockville, MD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 Lead</a:t>
            </a:r>
            <a:endParaRPr sz="105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55" descr="A person with a beard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 r="213" b="21596"/>
          <a:stretch/>
        </p:blipFill>
        <p:spPr>
          <a:xfrm rot="-500286">
            <a:off x="5394960" y="4827443"/>
            <a:ext cx="899912" cy="896263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6" name="Google Shape;196;p55" descr="A person wearing sunglasses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63784" y="3016613"/>
            <a:ext cx="896112" cy="896112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7" name="Google Shape;197;p55" descr="A picture containing person, pers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13914" r="13415" b="48591"/>
          <a:stretch/>
        </p:blipFill>
        <p:spPr>
          <a:xfrm rot="-153826">
            <a:off x="5396342" y="3055510"/>
            <a:ext cx="905406" cy="905406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8" name="Google Shape;198;p55"/>
          <p:cNvSpPr txBox="1"/>
          <p:nvPr/>
        </p:nvSpPr>
        <p:spPr>
          <a:xfrm>
            <a:off x="10168128" y="5781909"/>
            <a:ext cx="12261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Dan Smith</a:t>
            </a:r>
            <a:endParaRPr sz="9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Charleston, SC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QA Engineer / 508 Specialist 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Google Shape;199;p55" descr="A person smiling for the camera&#10;&#10;Description automatically generated with medium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68128" y="4766925"/>
            <a:ext cx="919500" cy="8883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00" name="Google Shape;200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90688" y="4766925"/>
            <a:ext cx="896112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5"/>
          <p:cNvSpPr txBox="1"/>
          <p:nvPr/>
        </p:nvSpPr>
        <p:spPr>
          <a:xfrm>
            <a:off x="7790688" y="5781909"/>
            <a:ext cx="1838400" cy="51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PT Serif"/>
                <a:ea typeface="PT Serif"/>
                <a:cs typeface="PT Serif"/>
                <a:sym typeface="PT Serif"/>
              </a:rPr>
              <a:t>Teagan Stephenson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Ft. Lauderdale, FL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Stack Engineer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Product Only</a:t>
            </a:r>
            <a:endParaRPr sz="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55"/>
          <p:cNvSpPr txBox="1"/>
          <p:nvPr/>
        </p:nvSpPr>
        <p:spPr>
          <a:xfrm>
            <a:off x="7790560" y="2367135"/>
            <a:ext cx="1127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Jeanette Cantrell</a:t>
            </a:r>
            <a:endParaRPr sz="8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 Studio</a:t>
            </a:r>
            <a:endParaRPr sz="8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 Manager</a:t>
            </a:r>
            <a:endParaRPr sz="8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3" name="Google Shape;203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351144">
            <a:off x="7790560" y="1363191"/>
            <a:ext cx="896112" cy="89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5"/>
          <p:cNvSpPr txBox="1"/>
          <p:nvPr/>
        </p:nvSpPr>
        <p:spPr>
          <a:xfrm>
            <a:off x="3561714" y="2895967"/>
            <a:ext cx="144656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2"/>
                </a:solidFill>
                <a:latin typeface="PT Serif"/>
                <a:ea typeface="PT Serif"/>
                <a:cs typeface="PT Serif"/>
                <a:sym typeface="PT Serif"/>
              </a:rPr>
              <a:t>Development Team</a:t>
            </a:r>
            <a:endParaRPr sz="20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05" name="Google Shape;205;p55"/>
          <p:cNvSpPr txBox="1"/>
          <p:nvPr/>
        </p:nvSpPr>
        <p:spPr>
          <a:xfrm>
            <a:off x="677887" y="4166323"/>
            <a:ext cx="144656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2"/>
                </a:solidFill>
                <a:latin typeface="PT Serif"/>
                <a:ea typeface="PT Serif"/>
                <a:cs typeface="PT Serif"/>
                <a:sym typeface="PT Serif"/>
              </a:rPr>
              <a:t>Product Owner</a:t>
            </a:r>
            <a:endParaRPr sz="20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06" name="Google Shape;206;p55" descr="Tracey Cannon Mulrooney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50976" y="4642579"/>
            <a:ext cx="914400" cy="9144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07" name="Google Shape;207;p55"/>
          <p:cNvSpPr txBox="1"/>
          <p:nvPr/>
        </p:nvSpPr>
        <p:spPr>
          <a:xfrm>
            <a:off x="950975" y="5622504"/>
            <a:ext cx="1909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Tracey Mulrooney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United States Digital Service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Owner</a:t>
            </a:r>
            <a:endParaRPr sz="13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55"/>
          <p:cNvSpPr txBox="1"/>
          <p:nvPr/>
        </p:nvSpPr>
        <p:spPr>
          <a:xfrm>
            <a:off x="950976" y="3265995"/>
            <a:ext cx="190914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Tarsha Tremble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Management Analyst, Member Benefits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VHA- Health Enrollment Center</a:t>
            </a:r>
            <a:endParaRPr sz="13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8150" y="2257975"/>
            <a:ext cx="945000" cy="96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eef5d78b4_0_0"/>
          <p:cNvSpPr/>
          <p:nvPr/>
        </p:nvSpPr>
        <p:spPr>
          <a:xfrm>
            <a:off x="-19550" y="-9775"/>
            <a:ext cx="2723400" cy="6858000"/>
          </a:xfrm>
          <a:prstGeom prst="rect">
            <a:avLst/>
          </a:prstGeom>
          <a:solidFill>
            <a:srgbClr val="0144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g13eef5d78b4_0_0"/>
          <p:cNvCxnSpPr/>
          <p:nvPr/>
        </p:nvCxnSpPr>
        <p:spPr>
          <a:xfrm rot="10800000">
            <a:off x="8694795" y="2255100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13eef5d78b4_0_0"/>
          <p:cNvSpPr txBox="1"/>
          <p:nvPr/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" name="Google Shape;218;g13eef5d78b4_0_0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3eef5d78b4_0_0"/>
          <p:cNvSpPr txBox="1"/>
          <p:nvPr/>
        </p:nvSpPr>
        <p:spPr>
          <a:xfrm>
            <a:off x="4275371" y="1138450"/>
            <a:ext cx="7155600" cy="44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63550" marR="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Digitized 1095-B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tax</a:t>
            </a:r>
            <a:r>
              <a:rPr lang="en-US" sz="1700" b="1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document</a:t>
            </a:r>
            <a:endParaRPr sz="1700" b="1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works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 steps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Approval for release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3550" marR="0" lvl="0" indent="-234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6355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Opt-in to paperless delivery of 1095-B </a:t>
            </a:r>
            <a:endParaRPr sz="17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works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 steps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0" name="Google Shape;220;g13eef5d78b4_0_0"/>
          <p:cNvSpPr txBox="1"/>
          <p:nvPr/>
        </p:nvSpPr>
        <p:spPr>
          <a:xfrm>
            <a:off x="-19550" y="2590800"/>
            <a:ext cx="2723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Agenda</a:t>
            </a:r>
            <a:endParaRPr sz="36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eef5d78b4_5_4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8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1095-B Digitized Form Launch</a:t>
            </a:r>
            <a:endParaRPr/>
          </a:p>
        </p:txBody>
      </p:sp>
      <p:sp>
        <p:nvSpPr>
          <p:cNvPr id="227" name="Google Shape;227;g13eef5d78b4_5_4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BUSINESS OWNER BRIEF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g13eef5d78b4_5_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eef5d78b4_0_15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51819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VA.gov web page design</a:t>
            </a:r>
            <a:endParaRPr sz="3600"/>
          </a:p>
        </p:txBody>
      </p:sp>
      <p:sp>
        <p:nvSpPr>
          <p:cNvPr id="235" name="Google Shape;235;g13eef5d78b4_0_15"/>
          <p:cNvSpPr txBox="1">
            <a:spLocks noGrp="1"/>
          </p:cNvSpPr>
          <p:nvPr>
            <p:ph type="body" idx="1"/>
          </p:nvPr>
        </p:nvSpPr>
        <p:spPr>
          <a:xfrm>
            <a:off x="331799" y="1704324"/>
            <a:ext cx="4727479" cy="47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Usability tested with Veterans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Approved by OGC and IRS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Provides PDF or accessible Text file format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Highlights path to digitally update mailing address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Includes Google Analytics reporting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g13eef5d78b4_0_15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37" name="Google Shape;237;g13eef5d78b4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6050" y="547413"/>
            <a:ext cx="2500050" cy="576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sp>
        <p:nvSpPr>
          <p:cNvPr id="238" name="Google Shape;238;g13eef5d78b4_0_15"/>
          <p:cNvSpPr/>
          <p:nvPr/>
        </p:nvSpPr>
        <p:spPr>
          <a:xfrm>
            <a:off x="9808300" y="1572850"/>
            <a:ext cx="1347900" cy="7470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3eef5d78b4_0_15"/>
          <p:cNvSpPr txBox="1"/>
          <p:nvPr/>
        </p:nvSpPr>
        <p:spPr>
          <a:xfrm>
            <a:off x="8917360" y="6408650"/>
            <a:ext cx="27234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1095-B Webpage designs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Google Shape;240;g13eef5d78b4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4900" y="2319850"/>
            <a:ext cx="4132287" cy="2580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sp>
        <p:nvSpPr>
          <p:cNvPr id="241" name="Google Shape;241;g13eef5d78b4_0_15"/>
          <p:cNvSpPr txBox="1"/>
          <p:nvPr/>
        </p:nvSpPr>
        <p:spPr>
          <a:xfrm>
            <a:off x="6983785" y="6408638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1095-B Prototype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51819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Initial launch next steps</a:t>
            </a:r>
            <a:endParaRPr sz="3600"/>
          </a:p>
        </p:txBody>
      </p:sp>
      <p:sp>
        <p:nvSpPr>
          <p:cNvPr id="248" name="Google Shape;248;p4"/>
          <p:cNvSpPr txBox="1">
            <a:spLocks noGrp="1"/>
          </p:cNvSpPr>
          <p:nvPr>
            <p:ph type="body" idx="1"/>
          </p:nvPr>
        </p:nvSpPr>
        <p:spPr>
          <a:xfrm>
            <a:off x="331800" y="1651325"/>
            <a:ext cx="11279100" cy="47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Approval from HEC to release: 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August 16</a:t>
            </a:r>
            <a:r>
              <a:rPr lang="en-US" sz="2000" b="1" baseline="30000"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endParaRPr sz="2000" b="1" baseline="30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Approval from VA.gov for release: 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August 18</a:t>
            </a:r>
            <a:r>
              <a:rPr lang="en-US" sz="2000" b="1" baseline="30000"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endParaRPr sz="2000" b="1" baseline="30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Release plan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Usability testing with internal and then recruited Veterans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Staggered rollout: 25% then 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50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If any issues arise during rollout, a feature flag has been built which will immediately remove the form from production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Go live to all Veterans: 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September 6</a:t>
            </a:r>
            <a:r>
              <a:rPr lang="en-US" sz="2000" b="1" baseline="30000"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endParaRPr sz="2000" b="1" baseline="30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13eef5d78b4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3488" y="2216296"/>
            <a:ext cx="2012626" cy="2607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sp>
        <p:nvSpPr>
          <p:cNvPr id="256" name="Google Shape;256;g13eef5d78b4_1_37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Spanish translation for 1095-B documents</a:t>
            </a:r>
            <a:endParaRPr/>
          </a:p>
        </p:txBody>
      </p:sp>
      <p:sp>
        <p:nvSpPr>
          <p:cNvPr id="257" name="Google Shape;257;g13eef5d78b4_1_37"/>
          <p:cNvSpPr txBox="1">
            <a:spLocks noGrp="1"/>
          </p:cNvSpPr>
          <p:nvPr>
            <p:ph type="body" idx="1"/>
          </p:nvPr>
        </p:nvSpPr>
        <p:spPr>
          <a:xfrm>
            <a:off x="312809" y="1755004"/>
            <a:ext cx="5354400" cy="5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32435" lvl="0" indent="-28003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Documents to be translated: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SOW Web Content Contract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HEC Fact Sheet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HEC User Guide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1095-B Landing Page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HEC FAQ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1" lvl="1" indent="-29394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Cover Letter (for mail)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38785" lvl="0" indent="-286385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Fast-follow after launch of 1095-B page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58" name="Google Shape;258;g13eef5d78b4_1_3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59" name="Google Shape;259;g13eef5d78b4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260" y="1120500"/>
            <a:ext cx="2190716" cy="2730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pic>
        <p:nvPicPr>
          <p:cNvPr id="260" name="Google Shape;260;g13eef5d78b4_1_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84250" y="3429000"/>
            <a:ext cx="2190724" cy="26452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pic>
        <p:nvPicPr>
          <p:cNvPr id="261" name="Google Shape;261;g13eef5d78b4_1_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9510" y="1253325"/>
            <a:ext cx="2012626" cy="25975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pic>
        <p:nvPicPr>
          <p:cNvPr id="262" name="Google Shape;262;g13eef5d78b4_1_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6625" y="3615475"/>
            <a:ext cx="2190725" cy="259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fdeee1e7d_3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69" name="Google Shape;269;g13fdeee1e7d_3_0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"/>
          <p:cNvSpPr/>
          <p:nvPr/>
        </p:nvSpPr>
        <p:spPr>
          <a:xfrm>
            <a:off x="3311072" y="2609337"/>
            <a:ext cx="2649000" cy="2337000"/>
          </a:xfrm>
          <a:prstGeom prst="flowChartConnector">
            <a:avLst/>
          </a:prstGeom>
          <a:solidFill>
            <a:srgbClr val="00B050">
              <a:alpha val="80000"/>
            </a:srgbClr>
          </a:solidFill>
          <a:ln w="25400" cap="flat" cmpd="sng">
            <a:solidFill>
              <a:srgbClr val="012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"/>
          <p:cNvSpPr txBox="1">
            <a:spLocks noGrp="1"/>
          </p:cNvSpPr>
          <p:nvPr>
            <p:ph type="ctrTitle"/>
          </p:nvPr>
        </p:nvSpPr>
        <p:spPr>
          <a:xfrm>
            <a:off x="1923150" y="1122371"/>
            <a:ext cx="83457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600"/>
              <a:t>Approval for digitized 1095-B launch?</a:t>
            </a:r>
            <a:endParaRPr sz="3600"/>
          </a:p>
        </p:txBody>
      </p:sp>
      <p:sp>
        <p:nvSpPr>
          <p:cNvPr id="277" name="Google Shape;277;p3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78" name="Google Shape;278;p3" descr="+1 emoji with light skin t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9338" y="263483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" descr="Thumbs up sign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0430" y="2609337"/>
            <a:ext cx="2050142" cy="20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"/>
          <p:cNvSpPr/>
          <p:nvPr/>
        </p:nvSpPr>
        <p:spPr>
          <a:xfrm>
            <a:off x="6232069" y="2609387"/>
            <a:ext cx="2649000" cy="2337000"/>
          </a:xfrm>
          <a:prstGeom prst="flowChartConnector">
            <a:avLst/>
          </a:prstGeom>
          <a:solidFill>
            <a:srgbClr val="C00000">
              <a:alpha val="80000"/>
            </a:srgbClr>
          </a:solidFill>
          <a:ln w="25400" cap="flat" cmpd="sng">
            <a:solidFill>
              <a:srgbClr val="012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" descr="Thumbs Down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578573" y="2990388"/>
            <a:ext cx="1955849" cy="19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A Custom 1">
      <a:dk1>
        <a:srgbClr val="202120"/>
      </a:dk1>
      <a:lt1>
        <a:srgbClr val="FDFFFD"/>
      </a:lt1>
      <a:dk2>
        <a:srgbClr val="303A46"/>
      </a:dk2>
      <a:lt2>
        <a:srgbClr val="F0F1F0"/>
      </a:lt2>
      <a:accent1>
        <a:srgbClr val="022D50"/>
      </a:accent1>
      <a:accent2>
        <a:srgbClr val="0071BF"/>
      </a:accent2>
      <a:accent3>
        <a:srgbClr val="FEB600"/>
      </a:accent3>
      <a:accent4>
        <a:srgbClr val="522597"/>
      </a:accent4>
      <a:accent5>
        <a:srgbClr val="00C0E2"/>
      </a:accent5>
      <a:accent6>
        <a:srgbClr val="DAE4F0"/>
      </a:accent6>
      <a:hlink>
        <a:srgbClr val="0071C0"/>
      </a:hlink>
      <a:folHlink>
        <a:srgbClr val="003D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Widescreen</PresentationFormat>
  <Paragraphs>148</Paragraphs>
  <Slides>16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Century Gothic</vt:lpstr>
      <vt:lpstr>Calibri</vt:lpstr>
      <vt:lpstr>Noto Sans Symbols</vt:lpstr>
      <vt:lpstr>Courier New</vt:lpstr>
      <vt:lpstr>PT Serif</vt:lpstr>
      <vt:lpstr>Source Sans Pro SemiBold</vt:lpstr>
      <vt:lpstr>Source Sans Pro</vt:lpstr>
      <vt:lpstr>Arial</vt:lpstr>
      <vt:lpstr>1_Office Theme</vt:lpstr>
      <vt:lpstr>1095-B Business Owner Brief</vt:lpstr>
      <vt:lpstr>Get to know the team</vt:lpstr>
      <vt:lpstr>PowerPoint Presentation</vt:lpstr>
      <vt:lpstr>1095-B Digitized Form Launch</vt:lpstr>
      <vt:lpstr>VA.gov web page design</vt:lpstr>
      <vt:lpstr>Initial launch next steps</vt:lpstr>
      <vt:lpstr>Spanish translation for 1095-B documents</vt:lpstr>
      <vt:lpstr>Questions?</vt:lpstr>
      <vt:lpstr>Approval for digitized 1095-B launch?</vt:lpstr>
      <vt:lpstr>Opt-in to Paperless Delivery of 1095-B</vt:lpstr>
      <vt:lpstr>Paperless delivery</vt:lpstr>
      <vt:lpstr>Paperless delivery next steps</vt:lpstr>
      <vt:lpstr>Questions?</vt:lpstr>
      <vt:lpstr>Appendix</vt:lpstr>
      <vt:lpstr>How it works</vt:lpstr>
      <vt:lpstr>Incident response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1095-B Business Owner Brief</dc:title>
  <dc:creator>Jordan White</dc:creator>
  <cp:lastModifiedBy>Tami Corson</cp:lastModifiedBy>
  <cp:revision>1</cp:revision>
  <dcterms:created xsi:type="dcterms:W3CDTF">2022-02-09T22:10:49Z</dcterms:created>
  <dcterms:modified xsi:type="dcterms:W3CDTF">2022-08-23T02:29:54Z</dcterms:modified>
</cp:coreProperties>
</file>